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Orbitron"/>
      <p:regular r:id="rId16"/>
      <p:bold r:id="rId17"/>
    </p:embeddedFont>
    <p:embeddedFont>
      <p:font typeface="Space Grotesk SemiBold"/>
      <p:regular r:id="rId18"/>
      <p:bold r:id="rId19"/>
    </p:embeddedFont>
    <p:embeddedFont>
      <p:font typeface="Space Grotesk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paceGrotesk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SpaceGrotesk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rbitron-bold.fntdata"/><Relationship Id="rId16" Type="http://schemas.openxmlformats.org/officeDocument/2006/relationships/font" Target="fonts/Orbitron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SpaceGroteskSemiBold-bold.fntdata"/><Relationship Id="rId6" Type="http://schemas.openxmlformats.org/officeDocument/2006/relationships/slide" Target="slides/slide1.xml"/><Relationship Id="rId18" Type="http://schemas.openxmlformats.org/officeDocument/2006/relationships/font" Target="fonts/SpaceGroteskSemiBo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2.png"/><Relationship Id="rId6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1" Type="http://schemas.openxmlformats.org/officeDocument/2006/relationships/image" Target="../media/image11.png"/><Relationship Id="rId10" Type="http://schemas.openxmlformats.org/officeDocument/2006/relationships/image" Target="../media/image12.png"/><Relationship Id="rId12" Type="http://schemas.openxmlformats.org/officeDocument/2006/relationships/image" Target="../media/image21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Relationship Id="rId7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48175" y="1961405"/>
            <a:ext cx="329565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3520678" y="2485280"/>
            <a:ext cx="5150643" cy="1340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Orbitron"/>
                <a:ea typeface="Orbitron"/>
                <a:cs typeface="Orbitron"/>
                <a:sym typeface="Orbitron"/>
              </a:rPr>
              <a:t>Sun'iy Intelekt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800" u="none" cap="none" strike="noStrike">
                <a:solidFill>
                  <a:srgbClr val="FFFFFF"/>
                </a:solidFill>
                <a:latin typeface="Orbitron"/>
                <a:ea typeface="Orbitron"/>
                <a:cs typeface="Orbitron"/>
                <a:sym typeface="Orbitron"/>
              </a:rPr>
              <a:t> Ustunliklari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286000" y="4111972"/>
            <a:ext cx="7620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Space Grotesk"/>
                <a:ea typeface="Space Grotesk"/>
                <a:cs typeface="Space Grotesk"/>
                <a:sym typeface="Space Grotesk"/>
              </a:rPr>
              <a:t>Zamonaviy texnologiyalarning jamiyat, biznes va kundalik hayotdagi o'rni hamda mislsiz imkoniyatlari</a:t>
            </a:r>
            <a:endParaRPr/>
          </a:p>
        </p:txBody>
      </p:sp>
      <p:pic>
        <p:nvPicPr>
          <p:cNvPr descr="image.png" id="88" name="Google Shape;8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9150" y="2047130"/>
            <a:ext cx="152400" cy="13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1" name="Google Shape;21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2"/>
          <p:cNvSpPr txBox="1"/>
          <p:nvPr/>
        </p:nvSpPr>
        <p:spPr>
          <a:xfrm>
            <a:off x="305276" y="2469802"/>
            <a:ext cx="11581447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Orbitron"/>
                <a:ea typeface="Orbitron"/>
                <a:cs typeface="Orbitron"/>
                <a:sym typeface="Orbitron"/>
              </a:rPr>
              <a:t>Savollar Bormi?</a:t>
            </a:r>
            <a:endParaRPr/>
          </a:p>
        </p:txBody>
      </p:sp>
      <p:sp>
        <p:nvSpPr>
          <p:cNvPr id="213" name="Google Shape;213;p22"/>
          <p:cNvSpPr txBox="1"/>
          <p:nvPr/>
        </p:nvSpPr>
        <p:spPr>
          <a:xfrm>
            <a:off x="581025" y="3431827"/>
            <a:ext cx="110299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Space Grotesk"/>
                <a:ea typeface="Space Grotesk"/>
                <a:cs typeface="Space Grotesk"/>
                <a:sym typeface="Space Grotesk"/>
              </a:rPr>
              <a:t>Sun'iy intelekt — kelajak emas, bugungi kun haqiqati va cheksiz imkoniyatlar kalitidir.</a:t>
            </a:r>
            <a:endParaRPr/>
          </a:p>
        </p:txBody>
      </p:sp>
      <p:sp>
        <p:nvSpPr>
          <p:cNvPr id="214" name="Google Shape;214;p22"/>
          <p:cNvSpPr txBox="1"/>
          <p:nvPr/>
        </p:nvSpPr>
        <p:spPr>
          <a:xfrm>
            <a:off x="581025" y="4178498"/>
            <a:ext cx="110299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E'tiboringiz uchun rahmat! | ai-innovations@presentation.uz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2625566" y="2331839"/>
            <a:ext cx="6940867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0" u="none" cap="none" strike="noStrike">
                <a:solidFill>
                  <a:srgbClr val="FFFFFF"/>
                </a:solidFill>
                <a:latin typeface="Orbitron"/>
                <a:ea typeface="Orbitron"/>
                <a:cs typeface="Orbitron"/>
                <a:sym typeface="Orbitron"/>
              </a:rPr>
              <a:t>AI Nima Uchun Muhim?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2286000" y="3741539"/>
            <a:ext cx="7620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Space Grotesk"/>
                <a:ea typeface="Space Grotesk"/>
                <a:cs typeface="Space Grotesk"/>
                <a:sym typeface="Space Grotesk"/>
              </a:rPr>
              <a:t>Sun'iy intelekt — insoniyat taraqqiyoti va raqamli transformatsiyaning eng kuchli harakatlantiruvchi kuchi hisoblanadi.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038350"/>
            <a:ext cx="53244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847725" y="2446139"/>
            <a:ext cx="50577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Avtomatlashtirish: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Takrorlanuvchi va bir xil ishlarni to'liq AI tizimlariga topshirish.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847725" y="3147119"/>
            <a:ext cx="50577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Vaqtni Tejash: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Murakkab jarayonlarni soniyalar ichida bajarish va unumdorlikni oshirish.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847725" y="3848100"/>
            <a:ext cx="50577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Resurslarni Yo'naltirish: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Inson kuchini faqat ijodiy va strategik masalalarga qaratish.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847725" y="4549080"/>
            <a:ext cx="50577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Xarajatlarni Kamaytirish: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Operatsion xarajatlarni sezilarli darajada optimallashtirish.</a:t>
            </a:r>
            <a:endParaRPr/>
          </a:p>
        </p:txBody>
      </p:sp>
      <p:pic>
        <p:nvPicPr>
          <p:cNvPr descr="image.png" id="106" name="Google Shape;10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96025" y="2047875"/>
            <a:ext cx="5305425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581025" y="2427089"/>
            <a:ext cx="85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Space Grotesk"/>
                <a:ea typeface="Space Grotesk"/>
                <a:cs typeface="Space Grotesk"/>
                <a:sym typeface="Space Grotesk"/>
              </a:rPr>
              <a:t>▹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581025" y="3128069"/>
            <a:ext cx="85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Space Grotesk"/>
                <a:ea typeface="Space Grotesk"/>
                <a:cs typeface="Space Grotesk"/>
                <a:sym typeface="Space Grotesk"/>
              </a:rPr>
              <a:t>▹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581025" y="3829050"/>
            <a:ext cx="85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Space Grotesk"/>
                <a:ea typeface="Space Grotesk"/>
                <a:cs typeface="Space Grotesk"/>
                <a:sym typeface="Space Grotesk"/>
              </a:rPr>
              <a:t>▹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581025" y="4530030"/>
            <a:ext cx="857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Space Grotesk"/>
                <a:ea typeface="Space Grotesk"/>
                <a:cs typeface="Space Grotesk"/>
                <a:sym typeface="Space Grotesk"/>
              </a:rPr>
              <a:t>▹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581025" y="485775"/>
            <a:ext cx="1158144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YUQORI SAMARADORLIK</a:t>
            </a: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581025" y="1028700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6025" y="2047875"/>
            <a:ext cx="5324477" cy="360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855565"/>
            <a:ext cx="5324475" cy="1984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855565"/>
            <a:ext cx="5324475" cy="198492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895350" y="3169890"/>
            <a:ext cx="4930616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Charchoqsiz Tizim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895350" y="3588990"/>
            <a:ext cx="469582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CA3A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dasturlari tanaffus, hordiq yoki ta'tilga muhtoj emas. Ular kechayu kunduz bir xil aniqlik, tezlik va sifat bilan ishlashda davom etadi.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6600825" y="3169890"/>
            <a:ext cx="4930616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Tezkor Mijoz Xizmati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6600825" y="3588990"/>
            <a:ext cx="469582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CA3AF"/>
                </a:solidFill>
                <a:latin typeface="Space Grotesk"/>
                <a:ea typeface="Space Grotesk"/>
                <a:cs typeface="Space Grotesk"/>
                <a:sym typeface="Space Grotesk"/>
              </a:rPr>
              <a:t>Aqlli chat-botlar hamda virtual assistentlar istalgan vaqtda millionlab foydalanuvchilarning murojaatlariga bir lahzada aniq javob qaytaradi.</a:t>
            </a:r>
            <a:endParaRPr/>
          </a:p>
        </p:txBody>
      </p:sp>
      <p:pic>
        <p:nvPicPr>
          <p:cNvPr descr="image.png" id="125" name="Google Shape;12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5350" y="3207990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00825" y="3207990"/>
            <a:ext cx="25717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581025" y="485775"/>
            <a:ext cx="1158144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UZLUKSIZ ISH REJIMI (24/7)</a:t>
            </a:r>
            <a:endParaRPr/>
          </a:p>
        </p:txBody>
      </p:sp>
      <p:sp>
        <p:nvSpPr>
          <p:cNvPr id="128" name="Google Shape;128;p16"/>
          <p:cNvSpPr/>
          <p:nvPr/>
        </p:nvSpPr>
        <p:spPr>
          <a:xfrm>
            <a:off x="581025" y="1028700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489001"/>
            <a:ext cx="3524250" cy="27181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33875" y="2489001"/>
            <a:ext cx="3524250" cy="27181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86725" y="2489001"/>
            <a:ext cx="3524250" cy="27181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2765226"/>
            <a:ext cx="5334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7"/>
          <p:cNvSpPr txBox="1"/>
          <p:nvPr/>
        </p:nvSpPr>
        <p:spPr>
          <a:xfrm>
            <a:off x="857250" y="3489126"/>
            <a:ext cx="3120390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Aniq Hisoblar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857250" y="3841551"/>
            <a:ext cx="29718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Space Grotesk"/>
                <a:ea typeface="Space Grotesk"/>
                <a:cs typeface="Space Grotesk"/>
                <a:sym typeface="Space Grotesk"/>
              </a:rPr>
              <a:t>Murakkab matematik va statistik hisob-kitoblarda insoniy omil tufayli kelib chiqadigan adashishlarni bartaraf etadi.</a:t>
            </a:r>
            <a:endParaRPr/>
          </a:p>
        </p:txBody>
      </p:sp>
      <p:pic>
        <p:nvPicPr>
          <p:cNvPr descr="image.png" id="140" name="Google Shape;140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10100" y="2765226"/>
            <a:ext cx="5334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 txBox="1"/>
          <p:nvPr/>
        </p:nvSpPr>
        <p:spPr>
          <a:xfrm>
            <a:off x="4610100" y="3489126"/>
            <a:ext cx="3120390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Kiberxavfsizlik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4610100" y="3841551"/>
            <a:ext cx="2971800" cy="9751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Space Grotesk"/>
                <a:ea typeface="Space Grotesk"/>
                <a:cs typeface="Space Grotesk"/>
                <a:sym typeface="Space Grotesk"/>
              </a:rPr>
              <a:t>Tizimga bo'ladigan xakerlik hujumlari va g'ayrioddiy harakatlarni avtomatik aniqlab, xavfni zudlik bilan zararsizlantiradi.</a:t>
            </a:r>
            <a:endParaRPr/>
          </a:p>
        </p:txBody>
      </p:sp>
      <p:pic>
        <p:nvPicPr>
          <p:cNvPr descr="image.png" id="143" name="Google Shape;143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62950" y="2765226"/>
            <a:ext cx="5334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/>
        </p:nvSpPr>
        <p:spPr>
          <a:xfrm>
            <a:off x="8362950" y="3489126"/>
            <a:ext cx="3120390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Yuqori Aniqlik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8362950" y="3841551"/>
            <a:ext cx="29718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Space Grotesk"/>
                <a:ea typeface="Space Grotesk"/>
                <a:cs typeface="Space Grotesk"/>
                <a:sym typeface="Space Grotesk"/>
              </a:rPr>
              <a:t>Tibbiyot, moliya va ishlab chiqarishda yuqori aniqlikdagi tahlillarni ta'minlab, xatolik darajasini nolga yaqinlashtiradi.</a:t>
            </a:r>
            <a:endParaRPr/>
          </a:p>
        </p:txBody>
      </p:sp>
      <p:pic>
        <p:nvPicPr>
          <p:cNvPr descr="image.png" id="146" name="Google Shape;146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90600" y="2898576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43450" y="2898576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96300" y="2898576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 txBox="1"/>
          <p:nvPr/>
        </p:nvSpPr>
        <p:spPr>
          <a:xfrm>
            <a:off x="581025" y="485775"/>
            <a:ext cx="1158144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INSON XATOLARINI KAMAYTIRISH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581025" y="1028700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5" name="Google Shape;15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781300"/>
            <a:ext cx="36195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1550" y="3171825"/>
            <a:ext cx="283845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971550" y="4219575"/>
            <a:ext cx="28384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Tezroq Tahlil va Bashorat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4676775" y="2975669"/>
            <a:ext cx="728091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Big Data bilan Ishlash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4676775" y="3394769"/>
            <a:ext cx="69342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CA3AF"/>
                </a:solidFill>
                <a:latin typeface="Space Grotesk"/>
                <a:ea typeface="Space Grotesk"/>
                <a:cs typeface="Space Grotesk"/>
                <a:sym typeface="Space Grotesk"/>
              </a:rPr>
              <a:t>Sun'iy intelekt millionlab satrlardan iborat ma'lumotlar to'plamini bir necha soniyada qayta ishlaydi.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4676775" y="4057650"/>
            <a:ext cx="69342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CA3AF"/>
                </a:solidFill>
                <a:latin typeface="Space Grotesk"/>
                <a:ea typeface="Space Grotesk"/>
                <a:cs typeface="Space Grotesk"/>
                <a:sym typeface="Space Grotesk"/>
              </a:rPr>
              <a:t>Olingan xulosalar va to'plangan tendentsiyalar asosida aniq biznes prognozlarini tuzadi va to'g'ri strategik qarorlar qabul qilishga yordam beradi.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581025" y="485775"/>
            <a:ext cx="1158144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KATTA MA'LUMOTLAR TAHLILI</a:t>
            </a: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581025" y="1028700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8" name="Google Shape;16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9"/>
          <p:cNvSpPr txBox="1"/>
          <p:nvPr/>
        </p:nvSpPr>
        <p:spPr>
          <a:xfrm>
            <a:off x="581025" y="485775"/>
            <a:ext cx="5540692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TIBBIYOT VA SALOMATLIK</a:t>
            </a:r>
            <a:endParaRPr/>
          </a:p>
        </p:txBody>
      </p:sp>
      <p:sp>
        <p:nvSpPr>
          <p:cNvPr id="170" name="Google Shape;170;p19"/>
          <p:cNvSpPr/>
          <p:nvPr/>
        </p:nvSpPr>
        <p:spPr>
          <a:xfrm>
            <a:off x="581025" y="1457325"/>
            <a:ext cx="52768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 rotWithShape="1">
          <a:blip r:embed="rId4">
            <a:alphaModFix/>
          </a:blip>
          <a:srcRect b="0" l="7360" r="7360" t="0"/>
          <a:stretch/>
        </p:blipFill>
        <p:spPr>
          <a:xfrm>
            <a:off x="6334125" y="9525"/>
            <a:ext cx="584834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9"/>
          <p:cNvSpPr txBox="1"/>
          <p:nvPr/>
        </p:nvSpPr>
        <p:spPr>
          <a:xfrm>
            <a:off x="581025" y="2915691"/>
            <a:ext cx="554069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18CF8"/>
                </a:solidFill>
                <a:latin typeface="Orbitron"/>
                <a:ea typeface="Orbitron"/>
                <a:cs typeface="Orbitron"/>
                <a:sym typeface="Orbitron"/>
              </a:rPr>
              <a:t>Zamonaviy Diagnostika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581025" y="3334791"/>
            <a:ext cx="52768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shifokorlarga rentgen, MRT va KT tasvirlarini tahlil qilishda yordam berib, saraton va boshqa og'ir kasalliklarni ilk bosqichida aniqlash imkonini beradi.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581025" y="4271962"/>
            <a:ext cx="52768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Space Grotesk"/>
                <a:ea typeface="Space Grotesk"/>
                <a:cs typeface="Space Grotesk"/>
                <a:sym typeface="Space Grotesk"/>
              </a:rPr>
              <a:t>Yangi dori-darmonlarni kashf etish vaqtini yillardan oylarga qisqartiradi hamda har bir bemor uchun shaxsiy davolash rejasini yaratadi.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9" name="Google Shape;17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/>
          <p:cNvSpPr/>
          <p:nvPr/>
        </p:nvSpPr>
        <p:spPr>
          <a:xfrm>
            <a:off x="581025" y="2347019"/>
            <a:ext cx="11029950" cy="598140"/>
          </a:xfrm>
          <a:prstGeom prst="roundRect">
            <a:avLst>
              <a:gd fmla="val 15924" name="adj"/>
            </a:avLst>
          </a:prstGeom>
          <a:solidFill>
            <a:srgbClr val="0F172A"/>
          </a:solidFill>
          <a:ln cap="flat" cmpd="sng" w="9525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1152525" y="2499419"/>
            <a:ext cx="102679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Aqlli Assistentlar: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ChatGPT, Gemini va Siri kabi vositalar kundalik rejalarni tuzish va ma'lumot izlashni yengillashtiradi.</a:t>
            </a:r>
            <a:endParaRPr/>
          </a:p>
        </p:txBody>
      </p:sp>
      <p:sp>
        <p:nvSpPr>
          <p:cNvPr id="182" name="Google Shape;182;p20"/>
          <p:cNvSpPr/>
          <p:nvPr/>
        </p:nvSpPr>
        <p:spPr>
          <a:xfrm>
            <a:off x="581025" y="3097559"/>
            <a:ext cx="11029950" cy="598140"/>
          </a:xfrm>
          <a:prstGeom prst="roundRect">
            <a:avLst>
              <a:gd fmla="val 15924" name="adj"/>
            </a:avLst>
          </a:prstGeom>
          <a:solidFill>
            <a:srgbClr val="0F172A"/>
          </a:solidFill>
          <a:ln cap="flat" cmpd="sng" w="9525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1152525" y="3249959"/>
            <a:ext cx="102679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Tavsiya Tizimlari: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Netflix, Spotify va YouTube foydalanuvchining didiga mos kontentlarni avtomatik saralaydi.</a:t>
            </a:r>
            <a:endParaRPr/>
          </a:p>
        </p:txBody>
      </p:sp>
      <p:sp>
        <p:nvSpPr>
          <p:cNvPr id="184" name="Google Shape;184;p20"/>
          <p:cNvSpPr/>
          <p:nvPr/>
        </p:nvSpPr>
        <p:spPr>
          <a:xfrm>
            <a:off x="581025" y="3848100"/>
            <a:ext cx="11029950" cy="598140"/>
          </a:xfrm>
          <a:prstGeom prst="roundRect">
            <a:avLst>
              <a:gd fmla="val 15924" name="adj"/>
            </a:avLst>
          </a:prstGeom>
          <a:solidFill>
            <a:srgbClr val="0F172A"/>
          </a:solidFill>
          <a:ln cap="flat" cmpd="sng" w="9525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1152525" y="4000500"/>
            <a:ext cx="102679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Moslashuvchan Ta'lim: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O'quvchining o'zlashtirish tezligiga va bilim darajasiga qarab ta'lim dasturini shakllantiradi.</a:t>
            </a:r>
            <a:endParaRPr/>
          </a:p>
        </p:txBody>
      </p:sp>
      <p:sp>
        <p:nvSpPr>
          <p:cNvPr id="186" name="Google Shape;186;p20"/>
          <p:cNvSpPr/>
          <p:nvPr/>
        </p:nvSpPr>
        <p:spPr>
          <a:xfrm>
            <a:off x="581025" y="4598640"/>
            <a:ext cx="11029950" cy="598140"/>
          </a:xfrm>
          <a:prstGeom prst="roundRect">
            <a:avLst>
              <a:gd fmla="val 15924" name="adj"/>
            </a:avLst>
          </a:prstGeom>
          <a:solidFill>
            <a:srgbClr val="0F172A"/>
          </a:solidFill>
          <a:ln cap="flat" cmpd="sng" w="9525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1152525" y="4751040"/>
            <a:ext cx="102679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Smart Transport:</a:t>
            </a:r>
            <a:r>
              <a:rPr b="0" i="0" lang="en-US" sz="1350" u="none" cap="none" strike="noStrike">
                <a:solidFill>
                  <a:srgbClr val="E2E8F0"/>
                </a:solidFill>
                <a:latin typeface="Space Grotesk"/>
                <a:ea typeface="Space Grotesk"/>
                <a:cs typeface="Space Grotesk"/>
                <a:sym typeface="Space Grotesk"/>
              </a:rPr>
              <a:t> GPS va aqlli xaritalar tirbandliklarni oldindan bashorat qilib, eng maqbul yo'nalishni ko'rsatadi.</a:t>
            </a: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581025" y="2935634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0"/>
          <p:cNvSpPr/>
          <p:nvPr/>
        </p:nvSpPr>
        <p:spPr>
          <a:xfrm>
            <a:off x="581025" y="3686175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0"/>
          <p:cNvSpPr/>
          <p:nvPr/>
        </p:nvSpPr>
        <p:spPr>
          <a:xfrm>
            <a:off x="581025" y="4436715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0"/>
          <p:cNvSpPr/>
          <p:nvPr/>
        </p:nvSpPr>
        <p:spPr>
          <a:xfrm>
            <a:off x="581025" y="5187255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92" name="Google Shape;19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050" y="252323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3" name="Google Shape;19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1050" y="327377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1050" y="4024312"/>
            <a:ext cx="2667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1050" y="4774852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 txBox="1"/>
          <p:nvPr/>
        </p:nvSpPr>
        <p:spPr>
          <a:xfrm>
            <a:off x="581025" y="485775"/>
            <a:ext cx="1158144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KUNDALIK HAYOT VA SHAXSIYLASHTIRISH</a:t>
            </a:r>
            <a:endParaRPr/>
          </a:p>
        </p:txBody>
      </p:sp>
      <p:sp>
        <p:nvSpPr>
          <p:cNvPr id="197" name="Google Shape;197;p20"/>
          <p:cNvSpPr/>
          <p:nvPr/>
        </p:nvSpPr>
        <p:spPr>
          <a:xfrm>
            <a:off x="581025" y="1028700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2" name="Google Shape;20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323975"/>
            <a:ext cx="11029950" cy="504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/>
          <p:nvPr/>
        </p:nvSpPr>
        <p:spPr>
          <a:xfrm>
            <a:off x="581025" y="4882455"/>
            <a:ext cx="11029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9CA3AF"/>
                </a:solidFill>
                <a:latin typeface="Space Grotesk"/>
                <a:ea typeface="Space Grotesk"/>
                <a:cs typeface="Space Grotesk"/>
                <a:sym typeface="Space Grotesk"/>
              </a:rPr>
              <a:t>Sun'iy intelekt texnologiyalarini joriy etgan korxonalarda turli sohalar bo'yicha unumdorlik o'sishi (foizda).</a:t>
            </a:r>
            <a:endParaRPr/>
          </a:p>
        </p:txBody>
      </p:sp>
      <p:sp>
        <p:nvSpPr>
          <p:cNvPr id="205" name="Google Shape;205;p21"/>
          <p:cNvSpPr txBox="1"/>
          <p:nvPr/>
        </p:nvSpPr>
        <p:spPr>
          <a:xfrm>
            <a:off x="581025" y="485775"/>
            <a:ext cx="1158144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Orbitron"/>
                <a:ea typeface="Orbitron"/>
                <a:cs typeface="Orbitron"/>
                <a:sym typeface="Orbitron"/>
              </a:rPr>
              <a:t>SAMARADORLIK O'SISHI KO'RSATKICHLARI</a:t>
            </a:r>
            <a:endParaRPr/>
          </a:p>
        </p:txBody>
      </p:sp>
      <p:sp>
        <p:nvSpPr>
          <p:cNvPr id="206" name="Google Shape;206;p21"/>
          <p:cNvSpPr/>
          <p:nvPr/>
        </p:nvSpPr>
        <p:spPr>
          <a:xfrm>
            <a:off x="581025" y="1028700"/>
            <a:ext cx="11029950" cy="9525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